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2"/>
  </p:notesMasterIdLst>
  <p:sldIdLst>
    <p:sldId id="256" r:id="rId3"/>
    <p:sldId id="278" r:id="rId4"/>
    <p:sldId id="261" r:id="rId5"/>
    <p:sldId id="269" r:id="rId6"/>
    <p:sldId id="262" r:id="rId7"/>
    <p:sldId id="264" r:id="rId8"/>
    <p:sldId id="266" r:id="rId9"/>
    <p:sldId id="27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7" r:id="rId21"/>
    <p:sldId id="281" r:id="rId22"/>
    <p:sldId id="283" r:id="rId23"/>
    <p:sldId id="285" r:id="rId24"/>
    <p:sldId id="282" r:id="rId25"/>
    <p:sldId id="284" r:id="rId26"/>
    <p:sldId id="286" r:id="rId27"/>
    <p:sldId id="287" r:id="rId28"/>
    <p:sldId id="290" r:id="rId29"/>
    <p:sldId id="289" r:id="rId30"/>
    <p:sldId id="291" r:id="rId31"/>
    <p:sldId id="292" r:id="rId32"/>
    <p:sldId id="293" r:id="rId33"/>
    <p:sldId id="294" r:id="rId34"/>
    <p:sldId id="311" r:id="rId35"/>
    <p:sldId id="312" r:id="rId36"/>
    <p:sldId id="297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8889" autoAdjust="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B48678-616D-41F8-A807-EE1A77C8D9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8678-616D-41F8-A807-EE1A77C8D9D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1562E7-1EFB-496B-99A3-45352B97B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77A8-F83F-42FA-B3F7-8B7FCA9BE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EDF6-C6C1-4ECA-B325-98216D4BE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850CA2-6A6F-4DAA-9525-FC0164E4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DAF1-4DE1-4969-90E3-1FBD5BD95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32A2D-C911-4571-8977-052320C2D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CD43-4720-4249-9175-C4E5EB2C3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9FB4-EACA-4F4C-ADD2-FACF35389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A47E-F009-4E9B-8D3A-DA691E185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AC7E-64E0-44E3-B960-3DF6F14AC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553C-0565-4B2E-AC88-9655C5AAC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A96D-7F21-43E1-8230-A0630B94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8942-1912-41F1-9DF2-413A4BCCB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5746-093C-4D7C-8B66-BC2D62F6F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6B55E-7198-482D-8F71-A03ED4274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D1F83-AFDE-418F-95B5-2B9724ED4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BA33-7E53-414C-A2E8-0F137B62E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99DF4-EC16-4044-B6E9-23BA6135B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E89DA-4C5B-43A4-9003-9BF60BD9C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311CA-98D0-4047-9E0A-54D217DC2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5F77F-9C27-4BF6-AFA2-DB9A953CB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91E9-C235-4409-BB2A-2EEFC3CD1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D84109-DA27-4114-AEDE-D1E4703ABA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C9CDF5-9084-4365-A5C0-8506C9921B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Узлы, швы, иглы, шовный материал.</a:t>
            </a:r>
            <a:endParaRPr lang="ru-RU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Наложение непрерывного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обвивного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4824536" cy="4785395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Производят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сшивании фасций, апоневрозов, серозных оболочек (брюшины, плевры). Техника состоит в следующем. У края раны накладывают узловой шов таким образом, чтобы один конец нити был намного длиннее другого. Затем иглой, заправленной длинным концом нити, непрерывно прошивают ткани стежок к стежку на всем протяжении. Расстояние между стежками должно быть равным 0,5-0,7 см. При последнем прошивании нить до конца не извлекается, а используется для завязывания последнего узла с рабочим концом лигатуры.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11560" y="1700808"/>
            <a:ext cx="3384376" cy="244827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11560" y="4365104"/>
            <a:ext cx="288032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Наложение непрерывного матрацного шва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Матрацные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швы могут быть как непрерывными, так и узловыми (вертикальными, односторонними и горизонтальными). Техника выполнения вертикального матрацного шва. Иглу вкапывают в кожу под углом на расстоянии 2—3 см от края раны, после чего проводят в направлении раны. Кончик иглы выводят в самой глубокой точке разреза. Прошивают рану и выводят иглу через другой ее край симметрично месту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вкалывания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Точки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вкалывания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выведения иглы следует располагать на одинаковом расстоянии от раны. Иглу снова вкатывают на той стороне, где ее вывели, в нескольких миллиметрах от  раны. Поверхностную часть стежка выполняют так, чтобы расстояние точек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вкалы­вания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выведения иглы от раны. т. е. места появления иглы в дерме, с обеих сторон от раны было одинаковым. При наложении одностороннего матрацного шва с одной стороны раны иглу вкалывают и выводят через всю толщу кожи, с другой — иглой лишь захватывают мягкие ткани на той же глубине, а на поверхность кожи ее не выводят. Указанный шов применяется для фиксации отдельных, особенно чувствительных мест и в слу­чае затруднения во время сопоставления краев кожной раны. 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Матрацный шов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2664296" cy="31683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724128" y="1772816"/>
            <a:ext cx="2093836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Шов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Шмидена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вворачивающий)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600200"/>
            <a:ext cx="4116387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Преимущества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надежность;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относительная техническая простота наложения;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хороший гемостаз;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удовлетворительную механическую прочность;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герметичность;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асептичность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5" name="Picture 1" descr="шмид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47027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Шов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Шмидена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(вворачивающий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: каждый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иглы начинают по направлению от слизистой к серозной оболочке. При затягивании шва слизистая оболочка вворачивается в просвет кишки, а поверхности серозных оболочек плотно соприкасаются друг с другом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правильного выполнения следует захватывать в шов небольшие участки кишечной стенки, иначе слизистая оболочка выворачивается на поверхность.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Недостатки шва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Шмидена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связаны с плохой адаптацией слоев кишечной стенки за счет гофрирования тканей. 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Кисетный шов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3877072"/>
            <a:ext cx="8892479" cy="2792288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Непрерывный серозно-мышечный шов, накладываемый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циркулярно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Предназначен для погружения небольшой культи. Применяют при закрытии концевого отверстия тонкой кишки, для погружения культи червеобразного отростка при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аппендэктомии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один из способов укрытия культи двенадцатиперстной кишки и др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Шов накладывают длинной нитью и тонкой круглой круто изогнутся иглой. Шов начинают накладывать в наиболее доступном для манипуляции участке кишки. В стежок захватывают серозную и мышечную оболочки, при этом длина нити, находящейся в толще тканей, должна быть равна длине нити, находящейся на поверхности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40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263255" cy="35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Шов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Мак-Миллана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Донати</a:t>
            </a:r>
            <a:endParaRPr lang="ru-RU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617640"/>
            <a:ext cx="8640960" cy="305172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Вертикальный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П-образный шов. Иглу вкалывают на расстоянии 2—3 см от края раны и проводят кнаружи. Достигнув основания раны, иглу поворачивают к средней линии раны и выводят в ее самой глубокой точке. Симметрично прокалывают другой край раны. Места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вкалывания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выкалывания иглы должны быть на одинаковом расстоянии от краев раны. Затем на стороне выкалывания иглы в нескольких миллиметрах от края раны иглу вновь вкалывают так, чтобы она вышла посредине слоя дермы. На противоположной стороне края раны иглу проводят в обратном направлении. Узел завязывают ближе к месту первого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вкалывания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иглы, при этом края раны несколько приподнимают, что улучшает их сопоставление.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90114" name="Picture 2" descr="дона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363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Z-образный шов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8820472" cy="218884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Серозно-мышечный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узловой шов, состоящий из четырех стежков, формирующих два шага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Ламбера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наложенных одной нитью. Первый стежок выполняют на первой стороне кишки; второй стежок -- на второй стороне кишки на одной линии с первым стежком; третий стежок -- на первой стороне кишки параллельно первому стежку в том же направлении; четвертый стежок -- на второй стороне кишки на одной линии с третьим стежком параллельно второму стежку в том же направлении. </a:t>
            </a:r>
          </a:p>
        </p:txBody>
      </p:sp>
      <p:pic>
        <p:nvPicPr>
          <p:cNvPr id="91138" name="Picture 2" descr="137642529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4825752" cy="32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Иглы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Иглы для сшивания тканей.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Иглы инъекционные.</a:t>
            </a:r>
          </a:p>
          <a:p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Иглы пункционные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548680"/>
            <a:ext cx="8364859" cy="5832648"/>
          </a:xfrm>
        </p:spPr>
        <p:txBody>
          <a:bodyPr/>
          <a:lstStyle/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Требования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предъявляемые к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иглам хирургическим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прочность, исключающая возможность излома.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острота заточки для облегчения проникновения в ткани.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надежное соединение канюли со шприцем, переходником, катетером.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максимально широкий просвет при минимальном внешнем диаметре.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Узлы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Простой узел</a:t>
            </a:r>
          </a:p>
          <a:p>
            <a:r>
              <a:rPr lang="ru-RU" sz="3200" dirty="0" smtClean="0"/>
              <a:t>Морской узел</a:t>
            </a:r>
          </a:p>
          <a:p>
            <a:r>
              <a:rPr lang="ru-RU" sz="3200" dirty="0" smtClean="0"/>
              <a:t>Хирургический узел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Иглы хирургические для сшивания тканей. </a:t>
            </a:r>
            <a:endParaRPr lang="ru-RU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Иглы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имеют специальную конструкцию с ушком на окончании иглы и ручкой. Предназначаются для проведения нити в труднодоступных местах.  Игла имеет специальное ушко, куда продеваются нити шовного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Хирургические иглы по форме делятся на: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колющие;</a:t>
            </a:r>
          </a:p>
          <a:p>
            <a:r>
              <a:rPr lang="ru-RU" dirty="0" smtClean="0"/>
              <a:t>режущие;</a:t>
            </a:r>
          </a:p>
          <a:p>
            <a:r>
              <a:rPr lang="ru-RU" dirty="0" smtClean="0"/>
              <a:t>колюще-режущие (</a:t>
            </a:r>
            <a:r>
              <a:rPr lang="ru-RU" dirty="0" err="1" smtClean="0"/>
              <a:t>таперкат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ланцетовидные;</a:t>
            </a:r>
          </a:p>
          <a:p>
            <a:r>
              <a:rPr lang="ru-RU" dirty="0" smtClean="0"/>
              <a:t>тупоконечные.</a:t>
            </a:r>
            <a:endParaRPr lang="ru-RU" dirty="0"/>
          </a:p>
        </p:txBody>
      </p:sp>
      <p:pic>
        <p:nvPicPr>
          <p:cNvPr id="92162" name="Picture 2" descr="http://www.asia.ru/images/target/photo/50223260/Surgical_Nee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788024" cy="354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luzs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4818" y="188640"/>
            <a:ext cx="3974842" cy="1656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Колющие иглы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9120"/>
            <a:ext cx="8837985" cy="20448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Цилиндрическая форма в поперечном сечении и коническая</a:t>
            </a:r>
            <a:r>
              <a:rPr lang="ru-RU" sz="2000" dirty="0"/>
              <a:t> </a:t>
            </a:r>
            <a:r>
              <a:rPr lang="ru-RU" sz="2000" dirty="0" smtClean="0"/>
              <a:t>заточка конца иглы. Используют преимущественно при работе с внутренними органами. Эти иглы стандартно применяют для наложения анастомозов, при соединении мягких однородных тканей (мышц, фасций, слизистых оболочек и т. п.)</a:t>
            </a:r>
            <a:endParaRPr lang="ru-RU" sz="2000" dirty="0"/>
          </a:p>
        </p:txBody>
      </p:sp>
      <p:pic>
        <p:nvPicPr>
          <p:cNvPr id="100354" name="Picture 2" descr="http://www.med-tools.ru/var/upload/image/needles/traum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845756" cy="1872208"/>
          </a:xfrm>
          <a:prstGeom prst="rect">
            <a:avLst/>
          </a:prstGeom>
          <a:noFill/>
        </p:spPr>
      </p:pic>
      <p:pic>
        <p:nvPicPr>
          <p:cNvPr id="5" name="Рисунок 4" descr="koma-pri-diabete П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060848"/>
            <a:ext cx="402029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Режущая медицинская игла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8820473" cy="312494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600" dirty="0" smtClean="0"/>
              <a:t>Игла хирургическая режущая обладает двумя режущими краями на внешней стороне и одним </a:t>
            </a:r>
            <a:r>
              <a:rPr lang="ru-RU" sz="1600" dirty="0" err="1" smtClean="0"/>
              <a:t>нвнутренней</a:t>
            </a:r>
            <a:r>
              <a:rPr lang="ru-RU" sz="1600" dirty="0" smtClean="0"/>
              <a:t>. В поперечном сечении игла режущая имеет трехгранную форму. Подобные иглы применяются для наложения кожных швов, поскольку легко проходят сквозь прочную и плотную живую ткань, отличающуюся неоднородной структурой. Существуют прямые и </a:t>
            </a:r>
            <a:r>
              <a:rPr lang="ru-RU" sz="1600" dirty="0" err="1" smtClean="0"/>
              <a:t>обратно-режущие</a:t>
            </a:r>
            <a:r>
              <a:rPr lang="ru-RU" sz="1600" dirty="0" smtClean="0"/>
              <a:t> модификации таких игл. Отличие между ними заключено в направлении одной из граней. В случае если грань направлена кверху игла называется прямой. А если книзу – обратной. </a:t>
            </a:r>
            <a:r>
              <a:rPr lang="ru-RU" sz="1600" dirty="0" err="1" smtClean="0"/>
              <a:t>Обратно-режущие</a:t>
            </a:r>
            <a:r>
              <a:rPr lang="ru-RU" sz="1600" dirty="0" smtClean="0"/>
              <a:t> иглы удобны для наложения надежных швов на особенно прочные живые ткани, такие, как рубцы и сухожилия. Так же, применение </a:t>
            </a:r>
            <a:r>
              <a:rPr lang="ru-RU" sz="1600" dirty="0" err="1" smtClean="0"/>
              <a:t>обратно-режущих</a:t>
            </a:r>
            <a:r>
              <a:rPr lang="ru-RU" sz="1600" dirty="0" smtClean="0"/>
              <a:t> игл несколько уменьшает шанс повреждения шва. Но режущие иглы способны рассекать сосуды, что способствует усилению кровотечения в ходе проведения оперативного вмешательства. Поэтому использоваться они должны с осторожностью.</a:t>
            </a:r>
            <a:r>
              <a:rPr lang="ru-RU" sz="1600" dirty="0"/>
              <a:t> 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3189" name="Picture 5" descr="C:\Users\Катя\Downloads\Surgical_Needle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80320" cy="2141984"/>
          </a:xfrm>
          <a:prstGeom prst="rect">
            <a:avLst/>
          </a:prstGeom>
          <a:noFill/>
        </p:spPr>
      </p:pic>
      <p:pic>
        <p:nvPicPr>
          <p:cNvPr id="8" name="Рисунок 7" descr="reszuch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937620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Иглы колюще – режущие (</a:t>
            </a:r>
            <a:r>
              <a:rPr lang="ru-RU" b="1" dirty="0" err="1" smtClean="0"/>
              <a:t>таперкат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69160"/>
            <a:ext cx="8226425" cy="1612776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Область применения: плотные ткани, </a:t>
            </a:r>
            <a:r>
              <a:rPr lang="ru-RU" dirty="0" err="1" smtClean="0"/>
              <a:t>склерозированные</a:t>
            </a:r>
            <a:r>
              <a:rPr lang="ru-RU" dirty="0" smtClean="0"/>
              <a:t> сосуды и </a:t>
            </a:r>
            <a:r>
              <a:rPr lang="ru-RU" dirty="0" err="1" smtClean="0"/>
              <a:t>ангиопротезы</a:t>
            </a:r>
            <a:r>
              <a:rPr lang="ru-RU" dirty="0" smtClean="0"/>
              <a:t> также используется для сухожилий, в ортопедии, для </a:t>
            </a:r>
            <a:r>
              <a:rPr lang="ru-RU" dirty="0" err="1" smtClean="0"/>
              <a:t>ушивания</a:t>
            </a:r>
            <a:r>
              <a:rPr lang="ru-RU" dirty="0" smtClean="0"/>
              <a:t> грудины при </a:t>
            </a:r>
            <a:r>
              <a:rPr lang="ru-RU" dirty="0" err="1" smtClean="0"/>
              <a:t>стернотомии</a:t>
            </a:r>
            <a:endParaRPr lang="ru-RU" dirty="0"/>
          </a:p>
        </p:txBody>
      </p:sp>
      <p:pic>
        <p:nvPicPr>
          <p:cNvPr id="4" name="Рисунок 3" descr="taper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4176464" cy="1800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76872"/>
            <a:ext cx="1872208" cy="11405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Ланцетовидная игла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6425" cy="19008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площенная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трапецевидная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игла с обоюдоострыми краями. Имеет лучшую проникающую способность между тонкими слоями ткани, не повреждая их. Используется в офтальмологии, микрохирургии.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996952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buClr>
                <a:schemeClr val="tx1"/>
              </a:buClr>
            </a:pPr>
            <a:r>
              <a:rPr lang="ru-RU" sz="3200" b="1" noProof="0" dirty="0" smtClean="0"/>
              <a:t>Хирургическая тупоконечная игла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67544" y="4077072"/>
            <a:ext cx="5184576" cy="25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tx1"/>
              </a:buClr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noProof="0" dirty="0"/>
              <a:t>О</a:t>
            </a:r>
            <a:r>
              <a:rPr lang="ru-RU" dirty="0" err="1" smtClean="0"/>
              <a:t>бласть</a:t>
            </a:r>
            <a:r>
              <a:rPr lang="ru-RU" dirty="0" smtClean="0"/>
              <a:t> применения: </a:t>
            </a:r>
            <a:r>
              <a:rPr lang="ru-RU" dirty="0" err="1" smtClean="0"/>
              <a:t>паранхематозные</a:t>
            </a:r>
            <a:r>
              <a:rPr lang="ru-RU" dirty="0" smtClean="0"/>
              <a:t> органы, шейка матки и др.     рекомендуется для общей хирургии, гинекологии       прохождение через ткани очень мягкое и </a:t>
            </a:r>
            <a:r>
              <a:rPr lang="ru-RU" dirty="0" err="1" smtClean="0"/>
              <a:t>малотравматичное</a:t>
            </a:r>
            <a:r>
              <a:rPr lang="ru-RU" dirty="0" smtClean="0"/>
              <a:t>, возможно четко контролировать давление на иглу, что позволяет избежать повреждения более глубоких тканей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tup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49080"/>
            <a:ext cx="321754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260648"/>
            <a:ext cx="8226425" cy="586551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Хирургические иглы по степени изогнутости делятся на: прямые, изогнутые.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Степень изогнутости иглы определяется в долях окружности (пропорционально 1/8). </a:t>
            </a:r>
          </a:p>
        </p:txBody>
      </p:sp>
      <p:pic>
        <p:nvPicPr>
          <p:cNvPr id="24578" name="Picture 2" descr="File:Hechtnaalde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032448" cy="3096344"/>
          </a:xfrm>
          <a:prstGeom prst="rect">
            <a:avLst/>
          </a:prstGeom>
          <a:noFill/>
        </p:spPr>
      </p:pic>
      <p:pic>
        <p:nvPicPr>
          <p:cNvPr id="24580" name="Picture 4" descr="File:Hechtnaald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6004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6425" cy="4606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Изгиб 1/2</a:t>
            </a: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620684"/>
          <a:ext cx="8892478" cy="623731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84930"/>
                <a:gridCol w="4843388"/>
                <a:gridCol w="2964160"/>
              </a:tblGrid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ИЗОБРАЖЕНИЕ  ИГЛЫ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ИГЛЫ,</a:t>
                      </a:r>
                      <a:r>
                        <a:rPr lang="ru-RU" baseline="0" dirty="0" smtClean="0"/>
                        <a:t> ММ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519776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_2_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24744"/>
            <a:ext cx="1609725" cy="504056"/>
          </a:xfrm>
          <a:prstGeom prst="rect">
            <a:avLst/>
          </a:prstGeom>
        </p:spPr>
      </p:pic>
      <p:pic>
        <p:nvPicPr>
          <p:cNvPr id="8" name="Рисунок 7" descr="1_2_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800"/>
            <a:ext cx="1609725" cy="504056"/>
          </a:xfrm>
          <a:prstGeom prst="rect">
            <a:avLst/>
          </a:prstGeom>
        </p:spPr>
      </p:pic>
      <p:pic>
        <p:nvPicPr>
          <p:cNvPr id="9" name="Рисунок 8" descr="1_2_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204864"/>
            <a:ext cx="1609725" cy="504825"/>
          </a:xfrm>
          <a:prstGeom prst="rect">
            <a:avLst/>
          </a:prstGeom>
        </p:spPr>
      </p:pic>
      <p:pic>
        <p:nvPicPr>
          <p:cNvPr id="10" name="Рисунок 9" descr="1_2_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780928"/>
            <a:ext cx="1609725" cy="438150"/>
          </a:xfrm>
          <a:prstGeom prst="rect">
            <a:avLst/>
          </a:prstGeom>
        </p:spPr>
      </p:pic>
      <p:pic>
        <p:nvPicPr>
          <p:cNvPr id="11" name="Рисунок 10" descr="1_2_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284984"/>
            <a:ext cx="1609725" cy="409575"/>
          </a:xfrm>
          <a:prstGeom prst="rect">
            <a:avLst/>
          </a:prstGeom>
        </p:spPr>
      </p:pic>
      <p:pic>
        <p:nvPicPr>
          <p:cNvPr id="12" name="Рисунок 11" descr="1_2_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789040"/>
            <a:ext cx="1609725" cy="361950"/>
          </a:xfrm>
          <a:prstGeom prst="rect">
            <a:avLst/>
          </a:prstGeom>
        </p:spPr>
      </p:pic>
      <p:pic>
        <p:nvPicPr>
          <p:cNvPr id="13" name="Рисунок 12" descr="1_2_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4365104"/>
            <a:ext cx="1609725" cy="314325"/>
          </a:xfrm>
          <a:prstGeom prst="rect">
            <a:avLst/>
          </a:prstGeom>
        </p:spPr>
      </p:pic>
      <p:pic>
        <p:nvPicPr>
          <p:cNvPr id="14" name="Рисунок 13" descr="1_2_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4869160"/>
            <a:ext cx="1609725" cy="266700"/>
          </a:xfrm>
          <a:prstGeom prst="rect">
            <a:avLst/>
          </a:prstGeom>
        </p:spPr>
      </p:pic>
      <p:pic>
        <p:nvPicPr>
          <p:cNvPr id="15" name="Рисунок 14" descr="1_2_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5445224"/>
            <a:ext cx="1609725" cy="228600"/>
          </a:xfrm>
          <a:prstGeom prst="rect">
            <a:avLst/>
          </a:prstGeom>
        </p:spPr>
      </p:pic>
      <p:pic>
        <p:nvPicPr>
          <p:cNvPr id="16" name="Рисунок 15" descr="1_2_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5949280"/>
            <a:ext cx="1609725" cy="216024"/>
          </a:xfrm>
          <a:prstGeom prst="rect">
            <a:avLst/>
          </a:prstGeom>
        </p:spPr>
      </p:pic>
      <p:pic>
        <p:nvPicPr>
          <p:cNvPr id="17" name="Рисунок 16" descr="1_2_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6453336"/>
            <a:ext cx="1609725" cy="2160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6425" cy="432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Изгиб 3/8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620688"/>
          <a:ext cx="8964489" cy="568863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80121"/>
                <a:gridCol w="4896205"/>
                <a:gridCol w="2988163"/>
              </a:tblGrid>
              <a:tr h="108731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ИЗОБРАЖЕНИЕ</a:t>
                      </a:r>
                      <a:r>
                        <a:rPr lang="ru-RU" baseline="0" smtClean="0"/>
                        <a:t> ИГЛЫ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</a:t>
                      </a:r>
                      <a:r>
                        <a:rPr lang="ru-RU" baseline="0" dirty="0" smtClean="0"/>
                        <a:t> ИГЛЫ, ММ</a:t>
                      </a:r>
                      <a:endParaRPr lang="ru-RU" dirty="0"/>
                    </a:p>
                  </a:txBody>
                  <a:tcPr/>
                </a:tc>
              </a:tr>
              <a:tr h="62995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62995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62995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62995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 </a:t>
                      </a:r>
                    </a:p>
                  </a:txBody>
                  <a:tcPr/>
                </a:tc>
              </a:tr>
              <a:tr h="62995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66363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78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3_8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1952625" cy="400050"/>
          </a:xfrm>
          <a:prstGeom prst="rect">
            <a:avLst/>
          </a:prstGeom>
        </p:spPr>
      </p:pic>
      <p:pic>
        <p:nvPicPr>
          <p:cNvPr id="6" name="Рисунок 5" descr="3_8_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636912"/>
            <a:ext cx="1952625" cy="371475"/>
          </a:xfrm>
          <a:prstGeom prst="rect">
            <a:avLst/>
          </a:prstGeom>
        </p:spPr>
      </p:pic>
      <p:pic>
        <p:nvPicPr>
          <p:cNvPr id="7" name="Рисунок 6" descr="3_8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84984"/>
            <a:ext cx="1952625" cy="314325"/>
          </a:xfrm>
          <a:prstGeom prst="rect">
            <a:avLst/>
          </a:prstGeom>
        </p:spPr>
      </p:pic>
      <p:pic>
        <p:nvPicPr>
          <p:cNvPr id="8" name="Рисунок 7" descr="3_8_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933056"/>
            <a:ext cx="1952625" cy="238125"/>
          </a:xfrm>
          <a:prstGeom prst="rect">
            <a:avLst/>
          </a:prstGeom>
        </p:spPr>
      </p:pic>
      <p:pic>
        <p:nvPicPr>
          <p:cNvPr id="9" name="Рисунок 8" descr="3_8_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581128"/>
            <a:ext cx="1952625" cy="216024"/>
          </a:xfrm>
          <a:prstGeom prst="rect">
            <a:avLst/>
          </a:prstGeom>
        </p:spPr>
      </p:pic>
      <p:pic>
        <p:nvPicPr>
          <p:cNvPr id="10" name="Рисунок 9" descr="3_8_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157192"/>
            <a:ext cx="1952625" cy="216024"/>
          </a:xfrm>
          <a:prstGeom prst="rect">
            <a:avLst/>
          </a:prstGeom>
        </p:spPr>
      </p:pic>
      <p:pic>
        <p:nvPicPr>
          <p:cNvPr id="11" name="Рисунок 10" descr="3_8_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5949280"/>
            <a:ext cx="1952625" cy="2160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Иглы инъекционные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600200"/>
            <a:ext cx="4355975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Угол заточки конца инъекционных и пункционных игл варьирует от 15 до 45 гр.и имеют следующие формы: плоская, кинжальная, копьевидная, ромбовидная. Канюля хирургических игл имеет коническую, квадратную, сферическую формы.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Для проникновения в ткань значительной толщины угол заточки должен быть больше, а при необходимости погружения в поверхностные ткани угол заточки  должен быть не велик.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426" name="Picture 2" descr="http://www.medpostav.ru/terumo_needles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3491880" cy="3573016"/>
          </a:xfrm>
          <a:prstGeom prst="rect">
            <a:avLst/>
          </a:prstGeom>
          <a:noFill/>
        </p:spPr>
      </p:pic>
      <p:pic>
        <p:nvPicPr>
          <p:cNvPr id="103430" name="Picture 6" descr="http://veterinary.academic.ru/pictures/veterinary/Image16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519289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Простой узел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8832403" cy="2769171"/>
          </a:xfrm>
        </p:spPr>
        <p:txBody>
          <a:bodyPr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Концы нити захватывают руками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формировании первого (основного) узла сначала меняют положение концов нитей в руках — левый конец лигатуры берут в правую руку, а правый — в левую, при этом образуется перекрест нитей (нить в левой руке располагают поверх нити, фиксированной правой рукой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перекрест фиксируют между II и I пальцами левой руки (II палец сверху, перекрест нитей прижат к основанию его ногтевой фаланги на ладонной поверхности).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и II пальцами правой руки фиксируют конец нити, натягивают ее и подводят под выступающий конец ногтевой фаланги II пальца левой руки. Щель между нитями можно расширить III пальцем правой руки.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поворотом левой руки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кивательным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движением II пальца конец нити проводят в щель.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Узел затягивают.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8064" y="0"/>
            <a:ext cx="356388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gla_inyektsionnaya_veterinarnaya_dlya_tuberkulinizatsii_10sht_91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2952328" cy="1980444"/>
          </a:xfrm>
        </p:spPr>
      </p:pic>
      <p:pic>
        <p:nvPicPr>
          <p:cNvPr id="6" name="Рисунок 5" descr="49D0DC6FB06B0096E1008000D400109949D0DC71B06B0096E1008000D4001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2808312" cy="2088232"/>
          </a:xfrm>
          <a:prstGeom prst="rect">
            <a:avLst/>
          </a:prstGeom>
        </p:spPr>
      </p:pic>
      <p:pic>
        <p:nvPicPr>
          <p:cNvPr id="7" name="Рисунок 6" descr="601569119_364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36912"/>
            <a:ext cx="4005287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6064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78092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4860032" y="2333199"/>
            <a:ext cx="39604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Иглы хирургические для внутрикожных инъекций имеют небольшую длину (15-20мм), а внутренний диаметр составляет 0,1 – 0,2мм.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Хирургические иглы для подкожных инъекций имеют длину 50-70мм и диаметром 1-2мм.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Хирургические иглы для внутримышечных инъекций имеют длину 50-70мм,  диаметром 1-1,5мм.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Иглы пункционные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/>
              <a:t>	</a:t>
            </a:r>
            <a:r>
              <a:rPr lang="ru-RU" dirty="0"/>
              <a:t>П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редназначены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ведения или извлечения жидкости из просвета органов или полостей, а так же для ангиографических исследований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внутренний диаметр 2-6мм. Длина 40-150мм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толщина стенки значительная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канюля отличается массивностью для удобства фиксации в руке и снабжена дополнительным краном для перераспределения тока жидкости.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концы иглы 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мандрена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имеют одинаковый угол заточки, что облегчает преодоление толщи тканей.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6425" cy="280831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Игла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Дюфо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переливания крови)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Игла для пункции и катетеризации </a:t>
            </a:r>
            <a:r>
              <a:rPr lang="ru-RU" dirty="0" err="1" smtClean="0"/>
              <a:t>подклчичной</a:t>
            </a:r>
            <a:r>
              <a:rPr lang="ru-RU" dirty="0" smtClean="0"/>
              <a:t> вены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Игла для пункции полости плевры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Игла для пункции мочевого пузыря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Игла для </a:t>
            </a:r>
            <a:r>
              <a:rPr lang="ru-RU" dirty="0" err="1" smtClean="0"/>
              <a:t>спиномозговой</a:t>
            </a:r>
            <a:r>
              <a:rPr lang="ru-RU" dirty="0" smtClean="0"/>
              <a:t> пункции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9570" name="Picture 2" descr="http://surdgimed.com.ua/components/com_virtuemart/shop_image/product/igla_du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2592288" cy="1296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509120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dirty="0" smtClean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996952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dirty="0" smtClean="0"/>
              <a:t>1)</a:t>
            </a:r>
            <a:endParaRPr lang="ru-RU" dirty="0"/>
          </a:p>
        </p:txBody>
      </p:sp>
      <p:pic>
        <p:nvPicPr>
          <p:cNvPr id="8" name="Рисунок 7" descr="1227_1814755140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96952"/>
            <a:ext cx="2304256" cy="1296144"/>
          </a:xfrm>
          <a:prstGeom prst="rect">
            <a:avLst/>
          </a:prstGeom>
        </p:spPr>
      </p:pic>
      <p:pic>
        <p:nvPicPr>
          <p:cNvPr id="109572" name="Picture 4" descr="http://ua.all.biz/img/ua/catalog/21063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37112"/>
            <a:ext cx="3888432" cy="195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34082"/>
          </a:xfrm>
        </p:spPr>
        <p:txBody>
          <a:bodyPr/>
          <a:lstStyle/>
          <a:p>
            <a:r>
              <a:rPr lang="ru-RU" b="1" dirty="0" smtClean="0"/>
              <a:t>Зарядка иглы в иглодержатель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5328592" cy="507342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600" dirty="0" smtClean="0"/>
              <a:t>Надевание </a:t>
            </a:r>
            <a:r>
              <a:rPr lang="ru-RU" sz="1600" dirty="0" smtClean="0"/>
              <a:t>нитки на хирургическую иглу. Подготовка инструмента к работе: 1. Захватывают иглу губками иглодержателя на расстоянии 2—3 мм от его кончика — наиболее узкой частью губок (захват иглы более широкой частью иглодержателя, ближе к винту, может привести к поломке иглы). При этом 2/3 длины иглы от острия должны быть свободны и находиться слева от иглодержателя (для правшей), острие иглы направляется в сторону заряжающего. 2. Для вдевания шовной нити в иглу длинный конец нити захватывают в кулак вместе с ручками иглодержателя рабочей рукой, а другой натягивают ее короткий конец вдоль инструмента, заводят за иглу слева от него и, используя иглу как упор, натягивают нить вправо от иглодержателя и подводят ее к разрезу середины ушка. Туго натянутой нитью нажимают на пружину ушка: нить разведет стенки ушка и пройдет в него автоматически. Концы нити расправляют и соединяют вместе. Один конец лигатуры должен быть в 3 раза длиннее </a:t>
            </a:r>
            <a:r>
              <a:rPr lang="ru-RU" sz="1600" dirty="0" smtClean="0"/>
              <a:t>другого.</a:t>
            </a:r>
            <a:endParaRPr lang="ru-RU" sz="1600" dirty="0"/>
          </a:p>
        </p:txBody>
      </p:sp>
      <p:pic>
        <p:nvPicPr>
          <p:cNvPr id="76802" name="Picture 2" descr="http://t2.gstatic.com/images?q=tbn:ANd9GcS90FjaC0-d3AU-6x21lIc-NhrXPT4BDaFmpNXtl9qlCBxj5_I6pw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2132856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12768" cy="6525344"/>
          </a:xfrm>
        </p:spPr>
      </p:pic>
      <p:sp>
        <p:nvSpPr>
          <p:cNvPr id="5" name="Прямоугольник 4"/>
          <p:cNvSpPr/>
          <p:nvPr/>
        </p:nvSpPr>
        <p:spPr>
          <a:xfrm>
            <a:off x="7020272" y="0"/>
            <a:ext cx="21237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Иглодержатели и иглы.</a:t>
            </a:r>
            <a:br>
              <a:rPr lang="ru-RU" sz="1400" dirty="0" smtClean="0"/>
            </a:br>
            <a:r>
              <a:rPr lang="ru-RU" sz="1400" dirty="0" smtClean="0"/>
              <a:t>1 — иглодержатель </a:t>
            </a:r>
            <a:r>
              <a:rPr lang="ru-RU" sz="1400" dirty="0" err="1" smtClean="0"/>
              <a:t>Матье</a:t>
            </a:r>
            <a:r>
              <a:rPr lang="ru-RU" sz="1400" dirty="0" smtClean="0"/>
              <a:t>; </a:t>
            </a:r>
            <a:r>
              <a:rPr lang="ru-RU" sz="1400" dirty="0" smtClean="0"/>
              <a:t>2 — </a:t>
            </a:r>
            <a:r>
              <a:rPr lang="ru-RU" sz="1400" dirty="0" smtClean="0"/>
              <a:t>иглодержатель </a:t>
            </a:r>
            <a:r>
              <a:rPr lang="ru-RU" sz="1400" dirty="0" err="1" smtClean="0"/>
              <a:t>Троянова</a:t>
            </a:r>
            <a:r>
              <a:rPr lang="ru-RU" sz="1400" dirty="0" smtClean="0"/>
              <a:t>; 3 — иглодержатель </a:t>
            </a:r>
            <a:r>
              <a:rPr lang="ru-RU" sz="1400" dirty="0" err="1" smtClean="0"/>
              <a:t>Гепара</a:t>
            </a:r>
            <a:r>
              <a:rPr lang="ru-RU" sz="1400" dirty="0" smtClean="0"/>
              <a:t>; а — хирургическая игла, б - поперечное сечение режущей иглы; в — поперечное сечение колющей иглы, г — ушко хирургической иглы; </a:t>
            </a:r>
            <a:r>
              <a:rPr lang="ru-RU" sz="1400" dirty="0" err="1" smtClean="0"/>
              <a:t>д</a:t>
            </a:r>
            <a:r>
              <a:rPr lang="ru-RU" sz="1400" dirty="0" smtClean="0"/>
              <a:t> — </a:t>
            </a:r>
            <a:r>
              <a:rPr lang="ru-RU" sz="1400" dirty="0" err="1" smtClean="0"/>
              <a:t>атравматическая</a:t>
            </a:r>
            <a:r>
              <a:rPr lang="ru-RU" sz="1400" dirty="0" smtClean="0"/>
              <a:t> игла; е — прием вдевания нити в ушко иглы; ж — положение иглы в иглодержателе; пунктиром показано неправильное положение иглы.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Шовный материал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Мононити</a:t>
            </a:r>
            <a:endParaRPr lang="ru-RU" dirty="0" smtClean="0"/>
          </a:p>
          <a:p>
            <a:r>
              <a:rPr lang="ru-RU" dirty="0" err="1" smtClean="0"/>
              <a:t>Полинити</a:t>
            </a:r>
            <a:endParaRPr lang="ru-RU" dirty="0" smtClean="0"/>
          </a:p>
          <a:p>
            <a:r>
              <a:rPr lang="ru-RU" dirty="0" smtClean="0"/>
              <a:t>Рассасывающиеся нити</a:t>
            </a:r>
          </a:p>
          <a:p>
            <a:r>
              <a:rPr lang="ru-RU" dirty="0" smtClean="0"/>
              <a:t>Условно </a:t>
            </a:r>
            <a:r>
              <a:rPr lang="ru-RU" dirty="0" smtClean="0"/>
              <a:t>рассасывающиеся нити</a:t>
            </a:r>
          </a:p>
          <a:p>
            <a:r>
              <a:rPr lang="ru-RU" dirty="0" err="1" smtClean="0"/>
              <a:t>Н</a:t>
            </a:r>
            <a:r>
              <a:rPr lang="ru-RU" dirty="0" err="1" smtClean="0"/>
              <a:t>ерассасывающиеся</a:t>
            </a:r>
            <a:r>
              <a:rPr lang="ru-RU" dirty="0" smtClean="0"/>
              <a:t> нити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3923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Хирургический шовный материал — представляет собой нить, применяемую с целью соединения тканей с образованием рубца, или </a:t>
            </a:r>
            <a:r>
              <a:rPr lang="ru-RU" sz="2800" dirty="0" err="1" smtClean="0"/>
              <a:t>эпителизации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xl4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824536" cy="59536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В 1965 году </a:t>
            </a:r>
            <a:r>
              <a:rPr lang="ru-RU" sz="2400" dirty="0" err="1" smtClean="0"/>
              <a:t>А.Щупинский</a:t>
            </a:r>
            <a:r>
              <a:rPr lang="ru-RU" sz="2400" dirty="0" smtClean="0"/>
              <a:t> сформулировал требования к современному хирургическому шовному материалу:</a:t>
            </a:r>
          </a:p>
          <a:p>
            <a:pPr algn="just"/>
            <a:r>
              <a:rPr lang="ru-RU" sz="2400" dirty="0" smtClean="0"/>
              <a:t>- Простота стерилизации</a:t>
            </a:r>
          </a:p>
          <a:p>
            <a:pPr algn="just"/>
            <a:r>
              <a:rPr lang="ru-RU" sz="2400" dirty="0" smtClean="0"/>
              <a:t>- Инертность</a:t>
            </a:r>
          </a:p>
          <a:p>
            <a:pPr algn="just"/>
            <a:r>
              <a:rPr lang="ru-RU" sz="2400" dirty="0" smtClean="0"/>
              <a:t>- Прочность нити должна превосходить прочность раны на всех этапах её заживления</a:t>
            </a:r>
          </a:p>
          <a:p>
            <a:pPr algn="just"/>
            <a:r>
              <a:rPr lang="ru-RU" sz="2400" dirty="0" smtClean="0"/>
              <a:t>- Надежность узла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Резистентность</a:t>
            </a:r>
            <a:r>
              <a:rPr lang="ru-RU" sz="2400" dirty="0" smtClean="0"/>
              <a:t> к инфекции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Рассасываемость</a:t>
            </a:r>
            <a:endParaRPr lang="ru-RU" sz="2400" dirty="0" smtClean="0"/>
          </a:p>
          <a:p>
            <a:pPr algn="just"/>
            <a:r>
              <a:rPr lang="ru-RU" sz="2400" dirty="0" smtClean="0"/>
              <a:t>- Удобство в руке, мягкость, пластичность, хорошие манипуляционные свойства, отсутствие памяти нити</a:t>
            </a:r>
          </a:p>
          <a:p>
            <a:pPr algn="just"/>
            <a:r>
              <a:rPr lang="ru-RU" sz="2400" dirty="0" smtClean="0"/>
              <a:t>- Применимость для любых операций</a:t>
            </a:r>
          </a:p>
          <a:p>
            <a:pPr algn="just"/>
            <a:r>
              <a:rPr lang="ru-RU" sz="2400" dirty="0" smtClean="0"/>
              <a:t>- Отсутствие электронной активности</a:t>
            </a:r>
          </a:p>
          <a:p>
            <a:pPr algn="just"/>
            <a:r>
              <a:rPr lang="ru-RU" sz="2400" dirty="0" smtClean="0"/>
              <a:t>- Отсутствие </a:t>
            </a:r>
            <a:r>
              <a:rPr lang="ru-RU" sz="2400" dirty="0" err="1" smtClean="0"/>
              <a:t>аллергенных</a:t>
            </a:r>
            <a:r>
              <a:rPr lang="ru-RU" sz="2400" dirty="0" smtClean="0"/>
              <a:t> свойств</a:t>
            </a:r>
          </a:p>
          <a:p>
            <a:pPr algn="just"/>
            <a:r>
              <a:rPr lang="ru-RU" sz="2400" dirty="0" smtClean="0"/>
              <a:t>- Прочность на разрыв в узле не ниже прочности самой нити</a:t>
            </a:r>
          </a:p>
          <a:p>
            <a:pPr algn="just"/>
            <a:r>
              <a:rPr lang="ru-RU" sz="2400" dirty="0" smtClean="0"/>
              <a:t>- Низкая стоимость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Классификация шовных материалов:</a:t>
            </a:r>
            <a:br>
              <a:rPr lang="ru-RU" sz="2800" dirty="0" smtClean="0"/>
            </a:br>
            <a:r>
              <a:rPr lang="ru-RU" sz="2800" dirty="0" smtClean="0"/>
              <a:t>По структуре нити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Мононить</a:t>
            </a:r>
            <a:r>
              <a:rPr lang="ru-RU" b="1" dirty="0" smtClean="0"/>
              <a:t>, или </a:t>
            </a:r>
            <a:r>
              <a:rPr lang="ru-RU" b="1" dirty="0" err="1" smtClean="0"/>
              <a:t>одноволоконная</a:t>
            </a:r>
            <a:r>
              <a:rPr lang="ru-RU" dirty="0" smtClean="0"/>
              <a:t> — это нить, состоящая из единого цельного волокна. Она имеет гладкую ровную поверхность. </a:t>
            </a:r>
            <a:r>
              <a:rPr lang="ru-RU" dirty="0" err="1" smtClean="0"/>
              <a:t>Монофиламентная</a:t>
            </a:r>
            <a:endParaRPr lang="ru-RU" dirty="0"/>
          </a:p>
        </p:txBody>
      </p:sp>
      <p:pic>
        <p:nvPicPr>
          <p:cNvPr id="5" name="Рисунок 4" descr="img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925" y="2420888"/>
            <a:ext cx="4992555" cy="3744416"/>
          </a:xfrm>
          <a:prstGeom prst="rect">
            <a:avLst/>
          </a:prstGeom>
        </p:spPr>
      </p:pic>
      <p:pic>
        <p:nvPicPr>
          <p:cNvPr id="6" name="Рисунок 5" descr="4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45" y="2492896"/>
            <a:ext cx="3401785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3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Полинить</a:t>
            </a:r>
            <a:r>
              <a:rPr lang="ru-RU" b="1" dirty="0" smtClean="0"/>
              <a:t>, или </a:t>
            </a:r>
            <a:r>
              <a:rPr lang="ru-RU" b="1" dirty="0" err="1" smtClean="0"/>
              <a:t>многоволоконная</a:t>
            </a:r>
            <a:r>
              <a:rPr lang="ru-RU" dirty="0" smtClean="0"/>
              <a:t>(</a:t>
            </a:r>
            <a:r>
              <a:rPr lang="ru-RU" dirty="0" err="1" smtClean="0"/>
              <a:t>Полифиламентная</a:t>
            </a:r>
            <a:r>
              <a:rPr lang="ru-RU" dirty="0" smtClean="0"/>
              <a:t>), которая бывает:</a:t>
            </a:r>
          </a:p>
          <a:p>
            <a:endParaRPr lang="ru-RU" dirty="0" smtClean="0"/>
          </a:p>
          <a:p>
            <a:r>
              <a:rPr lang="en-US" b="1" dirty="0" smtClean="0"/>
              <a:t>a) </a:t>
            </a:r>
            <a:r>
              <a:rPr lang="ru-RU" b="1" dirty="0" smtClean="0"/>
              <a:t>крученая</a:t>
            </a:r>
            <a:endParaRPr lang="ru-RU" dirty="0" smtClean="0"/>
          </a:p>
        </p:txBody>
      </p:sp>
      <p:pic>
        <p:nvPicPr>
          <p:cNvPr id="3" name="Рисунок 2" descr="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176464" cy="4143375"/>
          </a:xfrm>
          <a:prstGeom prst="rect">
            <a:avLst/>
          </a:prstGeom>
        </p:spPr>
      </p:pic>
      <p:pic>
        <p:nvPicPr>
          <p:cNvPr id="4" name="Рисунок 3" descr="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57758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Простой узел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4437112"/>
            <a:ext cx="8226425" cy="1689051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  <a:t>Для формирования простого узла второй (фиксирующий) узел завязывают аналогично первому, но второй этап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Gulim" pitchFamily="34" charset="-127"/>
                <a:cs typeface="Times New Roman" pitchFamily="18" charset="0"/>
              </a:rPr>
              <a:t>—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  <a:t> перекладывание концов лигатур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Gulim" pitchFamily="34" charset="-127"/>
                <a:cs typeface="Times New Roman" pitchFamily="18" charset="0"/>
              </a:rPr>
              <a:t>—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  <a:t> не выполняют. Простой узел недостаточно прочен, он скользит, и его можно растянуть путем вытягивания одного конца лигатуры из петель другого.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43808" y="1556792"/>
            <a:ext cx="338437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ru-RU" b="1" dirty="0" smtClean="0"/>
              <a:t>плетенная</a:t>
            </a:r>
            <a:endParaRPr lang="ru-RU" b="1" dirty="0"/>
          </a:p>
        </p:txBody>
      </p:sp>
      <p:pic>
        <p:nvPicPr>
          <p:cNvPr id="3" name="Рисунок 2" descr="lig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234384" cy="3175788"/>
          </a:xfrm>
          <a:prstGeom prst="rect">
            <a:avLst/>
          </a:prstGeom>
        </p:spPr>
      </p:pic>
      <p:pic>
        <p:nvPicPr>
          <p:cNvPr id="4" name="Рисунок 3" descr="179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80728"/>
            <a:ext cx="2520280" cy="50607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>
            <a:normAutofit/>
          </a:bodyPr>
          <a:lstStyle/>
          <a:p>
            <a:r>
              <a:rPr lang="ru-RU" b="1" dirty="0" smtClean="0"/>
              <a:t>Свойства моно и </a:t>
            </a:r>
            <a:r>
              <a:rPr lang="ru-RU" b="1" dirty="0" err="1" smtClean="0"/>
              <a:t>полифиламентных</a:t>
            </a:r>
            <a:r>
              <a:rPr lang="ru-RU" b="1" dirty="0" smtClean="0"/>
              <a:t> нитей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11560" y="1544392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1)Прочность — более прочными на разрыв являются плетеные нити; они также сохраняют большую прочность в узле. </a:t>
            </a:r>
            <a:r>
              <a:rPr lang="ru-RU" sz="1600" dirty="0" err="1" smtClean="0"/>
              <a:t>Мононить</a:t>
            </a:r>
            <a:r>
              <a:rPr lang="ru-RU" sz="1600" dirty="0" smtClean="0"/>
              <a:t> становится менее прочной в области узла. При эндоскопических операциях используют </a:t>
            </a:r>
            <a:r>
              <a:rPr lang="ru-RU" sz="1600" dirty="0" err="1" smtClean="0"/>
              <a:t>Многоволоконные</a:t>
            </a:r>
            <a:r>
              <a:rPr lang="ru-RU" sz="1600" dirty="0" smtClean="0"/>
              <a:t> нити. Это связано с тем, что в </a:t>
            </a:r>
            <a:r>
              <a:rPr lang="ru-RU" sz="1600" dirty="0" err="1" smtClean="0"/>
              <a:t>эндохирургии</a:t>
            </a:r>
            <a:r>
              <a:rPr lang="ru-RU" sz="1600" dirty="0" smtClean="0"/>
              <a:t> используют в основном </a:t>
            </a:r>
            <a:r>
              <a:rPr lang="ru-RU" sz="1600" dirty="0" err="1" smtClean="0"/>
              <a:t>интракорпоральные</a:t>
            </a:r>
            <a:r>
              <a:rPr lang="ru-RU" sz="1600" dirty="0" smtClean="0"/>
              <a:t> способы вязания узлов, что предполагает завязывание нити с помощью инструментов. При этом, </a:t>
            </a:r>
            <a:r>
              <a:rPr lang="ru-RU" sz="1600" dirty="0" err="1" smtClean="0"/>
              <a:t>мононити</a:t>
            </a:r>
            <a:r>
              <a:rPr lang="ru-RU" sz="1600" dirty="0" smtClean="0"/>
              <a:t> в месте сдавливания инструментом могут потерять прочность и порваться.</a:t>
            </a:r>
          </a:p>
          <a:p>
            <a:pPr algn="just"/>
            <a:r>
              <a:rPr lang="ru-RU" sz="1600" dirty="0" smtClean="0"/>
              <a:t>2)Манипуляционные свойства — к манипуляционным свойствам нитей относятся: эластичность и гибкость. Эластичность является одним из основных параметров нити. Манипулировать жёсткими нитями хирургу труднее, что приводит к большему повреждению тканей. Опять же при работе в небольшом операционном поле, жесткая нить, обладая повышенной памятью, клубком собирается в ране, создавая дополнительные трудности хирургу. </a:t>
            </a:r>
            <a:r>
              <a:rPr lang="ru-RU" sz="1600" dirty="0" err="1" smtClean="0"/>
              <a:t>Многоволоконная</a:t>
            </a:r>
            <a:r>
              <a:rPr lang="ru-RU" sz="1600" dirty="0" smtClean="0"/>
              <a:t> нить намного мягче, пластичнее, обладает меньшей памятью. Плетеную нить вяжут меньшим количеством узлов. При протягивании через ткань, </a:t>
            </a:r>
            <a:r>
              <a:rPr lang="ru-RU" sz="1600" dirty="0" err="1" smtClean="0"/>
              <a:t>мононить</a:t>
            </a:r>
            <a:r>
              <a:rPr lang="ru-RU" sz="1600" dirty="0" smtClean="0"/>
              <a:t> проходит легче; при извлечении её из раны, допустим, внутрикожный шов, она не прирастает к тканям и легко извлекается. Плетеная нить за 5-6 дней успевает прирасти к ткани, поэтому извлекать её очень тяжело.</a:t>
            </a:r>
          </a:p>
          <a:p>
            <a:pPr algn="just"/>
            <a:r>
              <a:rPr lang="ru-RU" sz="1600" dirty="0" smtClean="0"/>
              <a:t>поддерживают нагноительного процесса.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Свойства моно и </a:t>
            </a:r>
            <a:r>
              <a:rPr lang="ru-RU" b="1" dirty="0" err="1" smtClean="0"/>
              <a:t>полифиламентных</a:t>
            </a:r>
            <a:r>
              <a:rPr lang="ru-RU" b="1" dirty="0" smtClean="0"/>
              <a:t> нитей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3) С поверхностными свойствами нитей связана и прочность узла. Как правило, чем более гладкая на поверхности нить, тем менее прочен узел на ней. Поэтому на </a:t>
            </a:r>
            <a:r>
              <a:rPr lang="ru-RU" sz="1800" dirty="0" err="1" smtClean="0"/>
              <a:t>монофиламентных</a:t>
            </a:r>
            <a:r>
              <a:rPr lang="ru-RU" sz="1800" dirty="0" smtClean="0"/>
              <a:t> нитях вяжут больше узлов. Кстати, один из пунктов современных требований к шовному материалу — это минимальное количество узлов, необходимое для его надёжности. Ведь любой лишний узел — это инородный материал. Чем меньше узлов, тем меньше реакция воспаления тканей.</a:t>
            </a:r>
          </a:p>
          <a:p>
            <a:pPr algn="just"/>
            <a:r>
              <a:rPr lang="ru-RU" sz="1800" dirty="0" smtClean="0"/>
              <a:t>4) </a:t>
            </a:r>
            <a:r>
              <a:rPr lang="ru-RU" sz="1800" dirty="0" err="1" smtClean="0"/>
              <a:t>Биосовместимость</a:t>
            </a:r>
            <a:r>
              <a:rPr lang="ru-RU" sz="1800" dirty="0" smtClean="0"/>
              <a:t> или инертность — это способность нити вызывать раздражение тканей. </a:t>
            </a:r>
            <a:r>
              <a:rPr lang="ru-RU" sz="1800" dirty="0" err="1" smtClean="0"/>
              <a:t>Мононити</a:t>
            </a:r>
            <a:r>
              <a:rPr lang="ru-RU" sz="1800" dirty="0" smtClean="0"/>
              <a:t> обладают меньшим раздражительным эффектом. При всех равных условиях, </a:t>
            </a:r>
            <a:r>
              <a:rPr lang="ru-RU" sz="1800" dirty="0" err="1" smtClean="0"/>
              <a:t>многоволоконная</a:t>
            </a:r>
            <a:r>
              <a:rPr lang="ru-RU" sz="1800" dirty="0" smtClean="0"/>
              <a:t> нить будет вызывать большую воспалительную реакцию ткани, чем </a:t>
            </a:r>
            <a:r>
              <a:rPr lang="ru-RU" sz="1800" dirty="0" err="1" smtClean="0"/>
              <a:t>мононить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5) Фитильный эффект — это способность нити впитывать в себя содержимое раны. Как мы уже знаем, </a:t>
            </a:r>
            <a:r>
              <a:rPr lang="ru-RU" sz="1800" dirty="0" err="1" smtClean="0"/>
              <a:t>многоволоконные</a:t>
            </a:r>
            <a:r>
              <a:rPr lang="ru-RU" sz="1800" dirty="0" smtClean="0"/>
              <a:t> нити обладают этим эффектом, а </a:t>
            </a:r>
            <a:r>
              <a:rPr lang="ru-RU" sz="1800" dirty="0" err="1" smtClean="0"/>
              <a:t>мононити</a:t>
            </a:r>
            <a:r>
              <a:rPr lang="ru-RU" sz="1800" dirty="0" smtClean="0"/>
              <a:t> — нет. Поэтому, находясь в инфицированной ране, </a:t>
            </a:r>
            <a:r>
              <a:rPr lang="ru-RU" sz="1800" dirty="0" err="1" smtClean="0"/>
              <a:t>мононити</a:t>
            </a:r>
            <a:r>
              <a:rPr lang="ru-RU" sz="1800" dirty="0" smtClean="0"/>
              <a:t> не поддерживают нагноительного процесса. </a:t>
            </a:r>
            <a:endParaRPr lang="ru-RU" sz="1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 способности к </a:t>
            </a:r>
            <a:r>
              <a:rPr lang="ru-RU" b="1" dirty="0" err="1" smtClean="0"/>
              <a:t>биодеструкции</a:t>
            </a:r>
            <a:r>
              <a:rPr lang="ru-RU" b="1" dirty="0" smtClean="0"/>
              <a:t> (рассасыванию в организме)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</a:t>
            </a:r>
            <a:r>
              <a:rPr lang="ru-RU" b="1" dirty="0" smtClean="0"/>
              <a:t>Р</a:t>
            </a:r>
            <a:r>
              <a:rPr lang="ru-RU" b="1" dirty="0" smtClean="0"/>
              <a:t>ассасывающийся</a:t>
            </a:r>
            <a:endParaRPr lang="ru-RU" b="1" dirty="0"/>
          </a:p>
        </p:txBody>
      </p:sp>
      <p:pic>
        <p:nvPicPr>
          <p:cNvPr id="4" name="Рисунок 3" descr="16_15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95574"/>
            <a:ext cx="3960440" cy="3325714"/>
          </a:xfrm>
          <a:prstGeom prst="rect">
            <a:avLst/>
          </a:prstGeom>
        </p:spPr>
      </p:pic>
      <p:pic>
        <p:nvPicPr>
          <p:cNvPr id="5" name="Рисунок 4" descr="catg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69877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496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smtClean="0"/>
              <a:t>Синтетические рассасывающиеся нити:</a:t>
            </a:r>
          </a:p>
        </p:txBody>
      </p:sp>
      <p:pic>
        <p:nvPicPr>
          <p:cNvPr id="3" name="Рисунок 2" descr="iplerle gencles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6820991" cy="1976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5373216"/>
            <a:ext cx="360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 полигликолиевой кислоты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d-mezon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76464" cy="4552528"/>
          </a:xfrm>
          <a:prstGeom prst="rect">
            <a:avLst/>
          </a:prstGeom>
        </p:spPr>
      </p:pic>
      <p:pic>
        <p:nvPicPr>
          <p:cNvPr id="3" name="Рисунок 2" descr="419386f1052c38fb72d50b322151f4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749862"/>
            <a:ext cx="3779912" cy="3891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301208"/>
            <a:ext cx="341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ити из полидиоксанона</a:t>
            </a:r>
            <a:endParaRPr lang="ru-RU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Рассасывание кетгута в человеческом организме происходит путём его расщепления клеточными протеолитическими ферментами. Поэтому скорость рассасывания кетгута будет зависеть от состояния человека, а также от состояния здоровья того животного, из которого была сделана </a:t>
            </a:r>
            <a:r>
              <a:rPr lang="ru-RU" sz="2000" dirty="0" err="1" smtClean="0"/>
              <a:t>кетгутовая</a:t>
            </a:r>
            <a:r>
              <a:rPr lang="ru-RU" sz="2000" dirty="0" smtClean="0"/>
              <a:t> нить. Нередко встречаются случаи, когда кетгут не рассасывался и через полгода. Синтетические нити, изготовленные из полимеров, делятся на :</a:t>
            </a:r>
          </a:p>
          <a:p>
            <a:pPr algn="just"/>
            <a:r>
              <a:rPr lang="ru-RU" sz="2000" b="1" dirty="0" smtClean="0"/>
              <a:t>-Синтетические рассасывающиеся нити короткого срока рассасывания</a:t>
            </a:r>
            <a:r>
              <a:rPr lang="ru-RU" sz="2000" dirty="0" smtClean="0"/>
              <a:t>. Это плетёные нити из полигликолиевой кислоты (срок полного рассасывания 40-45 дней)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Синтетические рассасывающиеся нити среднего срока рассасывания</a:t>
            </a:r>
            <a:r>
              <a:rPr lang="ru-RU" sz="2000" dirty="0" smtClean="0"/>
              <a:t>: они могут быть плетеными и мононитями. (срок полного рассасывания 90-120 дней)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Нити с длительным сроком рассасывания</a:t>
            </a:r>
            <a:r>
              <a:rPr lang="ru-RU" sz="2000" dirty="0" smtClean="0"/>
              <a:t> из полидиаксанона. ( срок полного рассасывания (180- 210 дней)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381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ru-RU" b="1" dirty="0" smtClean="0"/>
              <a:t>Условно рассасывающиеся: </a:t>
            </a:r>
            <a:endParaRPr lang="ru-RU" b="1" dirty="0"/>
          </a:p>
        </p:txBody>
      </p:sp>
      <p:pic>
        <p:nvPicPr>
          <p:cNvPr id="3" name="Рисунок 2" descr="img1512_415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888432" cy="2232248"/>
          </a:xfrm>
          <a:prstGeom prst="rect">
            <a:avLst/>
          </a:prstGeom>
        </p:spPr>
      </p:pic>
      <p:pic>
        <p:nvPicPr>
          <p:cNvPr id="4" name="Рисунок 3" descr="ni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09524" cy="29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Шелковая нить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661248"/>
            <a:ext cx="415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(рассасывается в течение 6-12 месяцев)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e-de-capron-USP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4145928" cy="2337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157192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Полиамиды, или капрон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5157192"/>
            <a:ext cx="36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(Рассасывается в течение 2-5 лет)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26064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) Нерассасывающиеся нити (полиэстеры, полипропиленовые, группа фторполимерных материалов, сталь, титан) </a:t>
            </a:r>
            <a:endParaRPr lang="ru-RU" b="1" dirty="0"/>
          </a:p>
        </p:txBody>
      </p:sp>
      <p:pic>
        <p:nvPicPr>
          <p:cNvPr id="3" name="Рисунок 2" descr="sterili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16832"/>
            <a:ext cx="2659957" cy="3240360"/>
          </a:xfrm>
          <a:prstGeom prst="rect">
            <a:avLst/>
          </a:prstGeom>
        </p:spPr>
      </p:pic>
      <p:pic>
        <p:nvPicPr>
          <p:cNvPr id="4" name="Рисунок 3" descr="298-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5184576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Морской узел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600200"/>
            <a:ext cx="4404419" cy="4525963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формировании морского узла на втором этапе повторяют все действия сначала: захват концов нити, перекладывание концов нити из руки в руку (перекрест), проведение одного из концов нити в щель, затягивание.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Петли морского узла формируются наподобие петель простого узла. Но отличается тем, что представляет сочетание правых и левых петель, то есть вяжется со сменой рук. Если первое переплетение нити выполняем правой рукой, то второе левой и третье снова правой. После затягивания последней петли концы нитей срезаются. </a:t>
            </a: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5004048" y="1700808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Хирургический узел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600200"/>
            <a:ext cx="4044379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Отличается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простого тем, что первая петля является двойной. Концы нитей фиксируются как при вязании простого узла. Затем формируется первая двойная петля путем выполнения двух  переплетений нити. Петля затягивается. Далее формируется и затягивается вторая и при необходимости третья петля. Концы нитей отрезаются по общим правилам.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860032" y="1628800"/>
            <a:ext cx="406661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Хирургический узел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Морской узел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644008" y="2348880"/>
            <a:ext cx="3384376" cy="2808312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2348880"/>
            <a:ext cx="324036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Швы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Простой узловой шов</a:t>
            </a:r>
          </a:p>
          <a:p>
            <a:pPr algn="just"/>
            <a:r>
              <a:rPr lang="ru-RU" dirty="0" smtClean="0"/>
              <a:t>Непрерывный </a:t>
            </a:r>
            <a:r>
              <a:rPr lang="ru-RU" dirty="0" err="1" smtClean="0"/>
              <a:t>обвивной</a:t>
            </a:r>
            <a:r>
              <a:rPr lang="ru-RU" dirty="0" smtClean="0"/>
              <a:t> шов</a:t>
            </a:r>
          </a:p>
          <a:p>
            <a:pPr algn="just"/>
            <a:r>
              <a:rPr lang="ru-RU" dirty="0" smtClean="0"/>
              <a:t>Непрерывный матрацный шов</a:t>
            </a:r>
          </a:p>
          <a:p>
            <a:pPr algn="just"/>
            <a:r>
              <a:rPr lang="ru-RU" dirty="0" smtClean="0"/>
              <a:t>Шов </a:t>
            </a:r>
            <a:r>
              <a:rPr lang="ru-RU" dirty="0" err="1" smtClean="0"/>
              <a:t>Шмидена</a:t>
            </a:r>
            <a:r>
              <a:rPr lang="ru-RU" dirty="0" smtClean="0"/>
              <a:t> (вворачивающий) </a:t>
            </a:r>
          </a:p>
          <a:p>
            <a:pPr algn="just"/>
            <a:r>
              <a:rPr lang="ru-RU" dirty="0" smtClean="0"/>
              <a:t>Кисетный шов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Шов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Мак-Миллана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Донати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dirty="0" smtClean="0"/>
              <a:t>Z-</a:t>
            </a:r>
            <a:r>
              <a:rPr lang="ru-RU" dirty="0" smtClean="0"/>
              <a:t>образный шов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Простой узловой шов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12776"/>
            <a:ext cx="5184576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Наложение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узлового шва производят при сшивании кожи и подкожной клетчатки, апоневрозов широких мышц. Первый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иглы производят с поверхностной стороны ткани, после чего производят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выкол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второй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внутренней стороны второй сшиваемой кромки. При этом расстояние первого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второго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кромки сшиваемых тканей должно быть равным. После наложения шва нити завязывают одним из узлов. При наложении узлового шва возможной ошибкой является несовпадение сшиваемых кромок тканей и их подворачивание. Происходит это вследствие неодинакового расстояния между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вколом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иглы 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выколом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сшиваемых кромок и происходящего из-за этого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наползания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тканей друг на друга при затягивании узла.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16200000">
            <a:off x="1223629" y="872717"/>
            <a:ext cx="1728192" cy="352838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3629602" cy="20608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HirurgOperacia">
  <a:themeElements>
    <a:clrScheme name="Тема Office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HirurgOperacia</Template>
  <TotalTime>278</TotalTime>
  <Words>1013</Words>
  <Application>Microsoft Office PowerPoint</Application>
  <PresentationFormat>Экран (4:3)</PresentationFormat>
  <Paragraphs>208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HirurgOperacia</vt:lpstr>
      <vt:lpstr>1_Default Design</vt:lpstr>
      <vt:lpstr>Узлы, швы, иглы, шовный материал.</vt:lpstr>
      <vt:lpstr>Узлы </vt:lpstr>
      <vt:lpstr>Простой узел </vt:lpstr>
      <vt:lpstr>Простой узел</vt:lpstr>
      <vt:lpstr>Морской узел</vt:lpstr>
      <vt:lpstr>Хирургический узел</vt:lpstr>
      <vt:lpstr>Слайд 7</vt:lpstr>
      <vt:lpstr>Швы </vt:lpstr>
      <vt:lpstr>Простой узловой шов</vt:lpstr>
      <vt:lpstr>Наложение непрерывного обвивного шва.</vt:lpstr>
      <vt:lpstr>Наложение непрерывного матрацного шва</vt:lpstr>
      <vt:lpstr>Матрацный шов</vt:lpstr>
      <vt:lpstr>Шов Шмидена (вворачивающий)</vt:lpstr>
      <vt:lpstr>Шов Шмидена (вворачивающий )</vt:lpstr>
      <vt:lpstr>Кисетный шов</vt:lpstr>
      <vt:lpstr>Шов Мак-Миллана—Донати</vt:lpstr>
      <vt:lpstr>Z-образный шов</vt:lpstr>
      <vt:lpstr>Иглы </vt:lpstr>
      <vt:lpstr>Слайд 19</vt:lpstr>
      <vt:lpstr>Иглы хирургические для сшивания тканей. </vt:lpstr>
      <vt:lpstr>Хирургические иглы по форме делятся на:</vt:lpstr>
      <vt:lpstr>Колющие иглы</vt:lpstr>
      <vt:lpstr>Режущая медицинская игла</vt:lpstr>
      <vt:lpstr>Иглы колюще – режущие (таперкат)</vt:lpstr>
      <vt:lpstr>Ланцетовидная игла</vt:lpstr>
      <vt:lpstr>Слайд 26</vt:lpstr>
      <vt:lpstr>Слайд 27</vt:lpstr>
      <vt:lpstr>Слайд 28</vt:lpstr>
      <vt:lpstr>Иглы инъекционные</vt:lpstr>
      <vt:lpstr>Слайд 30</vt:lpstr>
      <vt:lpstr>Иглы пункционные</vt:lpstr>
      <vt:lpstr>Слайд 32</vt:lpstr>
      <vt:lpstr>Зарядка иглы в иглодержатель </vt:lpstr>
      <vt:lpstr>Слайд 34</vt:lpstr>
      <vt:lpstr>Шовный материал</vt:lpstr>
      <vt:lpstr>Слайд 36</vt:lpstr>
      <vt:lpstr>Слайд 37</vt:lpstr>
      <vt:lpstr>Классификация шовных материалов: По структуре нити</vt:lpstr>
      <vt:lpstr>Слайд 39</vt:lpstr>
      <vt:lpstr>Слайд 40</vt:lpstr>
      <vt:lpstr>Свойства моно и полифиламентных нитей</vt:lpstr>
      <vt:lpstr>Свойства моно и полифиламентных нитей</vt:lpstr>
      <vt:lpstr>По способности к биодеструкции (рассасыванию в организме)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Узлы, швы, иглы, шовный материал</dc:title>
  <dc:creator>Катя</dc:creator>
  <cp:lastModifiedBy>Катя</cp:lastModifiedBy>
  <cp:revision>30</cp:revision>
  <dcterms:created xsi:type="dcterms:W3CDTF">2013-11-04T09:29:12Z</dcterms:created>
  <dcterms:modified xsi:type="dcterms:W3CDTF">2013-11-05T15:20:47Z</dcterms:modified>
</cp:coreProperties>
</file>